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458" r:id="rId2"/>
    <p:sldId id="446" r:id="rId3"/>
    <p:sldId id="454" r:id="rId4"/>
    <p:sldId id="441" r:id="rId5"/>
    <p:sldId id="431" r:id="rId6"/>
    <p:sldId id="407" r:id="rId7"/>
    <p:sldId id="408" r:id="rId8"/>
    <p:sldId id="433" r:id="rId9"/>
    <p:sldId id="439" r:id="rId10"/>
    <p:sldId id="450" r:id="rId11"/>
    <p:sldId id="432" r:id="rId12"/>
    <p:sldId id="437" r:id="rId13"/>
    <p:sldId id="453" r:id="rId14"/>
    <p:sldId id="452" r:id="rId15"/>
    <p:sldId id="455" r:id="rId16"/>
    <p:sldId id="449" r:id="rId17"/>
    <p:sldId id="456" r:id="rId18"/>
    <p:sldId id="459" r:id="rId19"/>
    <p:sldId id="460" r:id="rId20"/>
    <p:sldId id="461" r:id="rId21"/>
    <p:sldId id="451" r:id="rId22"/>
    <p:sldId id="417" r:id="rId23"/>
    <p:sldId id="438" r:id="rId24"/>
    <p:sldId id="457" r:id="rId25"/>
    <p:sldId id="440" r:id="rId26"/>
    <p:sldId id="447" r:id="rId27"/>
    <p:sldId id="448" r:id="rId28"/>
    <p:sldId id="442" r:id="rId29"/>
    <p:sldId id="443" r:id="rId30"/>
    <p:sldId id="444" r:id="rId31"/>
    <p:sldId id="445" r:id="rId32"/>
    <p:sldId id="436" r:id="rId33"/>
    <p:sldId id="423" r:id="rId34"/>
    <p:sldId id="412" r:id="rId35"/>
    <p:sldId id="425" r:id="rId36"/>
    <p:sldId id="424" r:id="rId37"/>
    <p:sldId id="422" r:id="rId38"/>
    <p:sldId id="420" r:id="rId39"/>
    <p:sldId id="413" r:id="rId40"/>
    <p:sldId id="418" r:id="rId41"/>
    <p:sldId id="426" r:id="rId42"/>
    <p:sldId id="434" r:id="rId43"/>
    <p:sldId id="409" r:id="rId44"/>
    <p:sldId id="410" r:id="rId45"/>
    <p:sldId id="411" r:id="rId46"/>
    <p:sldId id="416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og &amp; Results" id="{452AD452-7B7B-49C5-A67B-9EA1184F2A06}">
          <p14:sldIdLst>
            <p14:sldId id="458"/>
            <p14:sldId id="446"/>
            <p14:sldId id="454"/>
            <p14:sldId id="441"/>
            <p14:sldId id="431"/>
            <p14:sldId id="407"/>
            <p14:sldId id="408"/>
            <p14:sldId id="433"/>
            <p14:sldId id="439"/>
            <p14:sldId id="450"/>
            <p14:sldId id="432"/>
            <p14:sldId id="437"/>
            <p14:sldId id="453"/>
            <p14:sldId id="452"/>
            <p14:sldId id="455"/>
            <p14:sldId id="449"/>
            <p14:sldId id="456"/>
            <p14:sldId id="459"/>
            <p14:sldId id="460"/>
            <p14:sldId id="461"/>
            <p14:sldId id="451"/>
            <p14:sldId id="417"/>
            <p14:sldId id="438"/>
            <p14:sldId id="457"/>
            <p14:sldId id="440"/>
            <p14:sldId id="447"/>
            <p14:sldId id="448"/>
            <p14:sldId id="442"/>
            <p14:sldId id="443"/>
            <p14:sldId id="444"/>
            <p14:sldId id="445"/>
            <p14:sldId id="436"/>
            <p14:sldId id="423"/>
            <p14:sldId id="412"/>
            <p14:sldId id="425"/>
            <p14:sldId id="424"/>
            <p14:sldId id="422"/>
            <p14:sldId id="420"/>
            <p14:sldId id="413"/>
            <p14:sldId id="418"/>
            <p14:sldId id="426"/>
            <p14:sldId id="434"/>
            <p14:sldId id="409"/>
            <p14:sldId id="410"/>
            <p14:sldId id="411"/>
            <p14:sldId id="41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" initials="A" lastIdx="1" clrIdx="0">
    <p:extLst>
      <p:ext uri="{19B8F6BF-5375-455C-9EA6-DF929625EA0E}">
        <p15:presenceInfo xmlns:p15="http://schemas.microsoft.com/office/powerpoint/2012/main" userId="AS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0" autoAdjust="0"/>
    <p:restoredTop sz="94694"/>
  </p:normalViewPr>
  <p:slideViewPr>
    <p:cSldViewPr snapToGrid="0">
      <p:cViewPr varScale="1">
        <p:scale>
          <a:sx n="108" d="100"/>
          <a:sy n="108" d="100"/>
        </p:scale>
        <p:origin x="89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972B3E-5D7D-4429-829D-6F2E6274BEC6}" type="datetimeFigureOut">
              <a:rPr lang="zh-CN" altLang="en-US" smtClean="0"/>
              <a:t>2021/5/4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266F6-4C6E-4137-B3CF-0F256F1433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820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40A33F-1CEB-4FA2-98A6-7B319A8F04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BB8D616-6F9A-4E86-9C54-A007F4A38E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FCBABB-FB7F-44B2-BC0C-7D4CF4890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7D533B-5104-4D46-AF44-2C34844CF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1F6936-FD08-4625-9635-8D2F76F9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485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13C9CD-772D-4350-9ECB-C27E0E99A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034C919-6AC3-4F15-8871-81BAEA90A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4EF980-C37C-4550-AFED-0C6595342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E33CFD-CA74-49F6-9436-5F58DB1C7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ED7790-C0EC-4A44-B64F-FCC929DA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908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3F32AE7-E45F-412D-93EB-7B5FED7391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268BCB-A17F-4597-BFED-3EBBDC7B7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46E52B-0431-4511-B79B-1ECC6B7F8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7B3B51-3D3D-42B1-AF7C-4723C2E67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B39C21-19DC-436D-8B30-89A1E6817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324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D9DD8E-CDF0-4589-88D3-B5B9AA1B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5C0B53-CD21-41E5-AE65-ECC96C4F2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479608-6553-4D1E-8D5F-57AE1B876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B7B5FF-10F5-4A38-A60D-ED5B19499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72C94D-43AD-4C7D-9565-78C3C8874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600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BCB6D4-FE1D-4E41-B65B-80EC80ADE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88A62D-FA63-4292-92A0-C27993711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AEA89E-2FF3-473C-BA15-94F3DA2FD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09CD8A-8651-40FB-AA36-807B45ACA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3746DD-E319-4F82-AD18-95B186E17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10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F91ACD-866C-418F-9ADA-A8BCA8DC7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C8E568-57EE-400A-91BB-E710157329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311D11-3E98-4FE2-A20D-17451BECF0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7E1BD6-FC53-4760-95AC-73404FD0D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64C51B-00FF-4F0B-B497-9D14FAF81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68F41D-46A8-4D71-BB63-AD52077F5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538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582810-5E72-4EC0-9C15-7E9BFE7E1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025785-4B66-47B9-81E9-B4DA59A3B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F67A91-DC12-4198-8030-60DDA8F26A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5339B42-1FD7-4962-84D3-CABE91A72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634D06C-E772-4D8D-8106-45D793C574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7AE4746-FEEF-40A6-A673-7BC7640F5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41CFEB7-BE45-4825-8D57-9F5513132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996A06E-E172-4C42-9BF6-A0C13604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891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EEA7E5-5280-49B7-A3BE-ABDA272B6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ACE8885-B151-4DC5-B8F3-ED1D9BB98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3BE211-87AD-494C-8BAA-A3E137D99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5AC67A-13AD-469D-989B-4F7848F76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152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C10513B-7DB0-4F2E-A5DB-B29C2AEE4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BCB25F0-77E6-47D1-ABC8-7E6E41C4D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0CCEC4-862F-46D8-BD5B-598F13EA4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902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52E4CA-8AB9-433D-8949-6CC3574F6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4F3932-0098-4E11-AA35-A1C1360C1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AC19A7-FA84-40F8-9054-DAB63ADB8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C38D8F-CB14-4E8D-9ABE-D4E26632E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4F00CE-A45D-49F7-B15E-91268E159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EBFC66-AF85-4A3F-9D1D-909C3F3D8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337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78AE18-C966-4B37-8F3F-C2474753E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B3ED452-E1CE-4050-BD03-45FFB2184C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AC0847B-A8A5-47B7-9BDF-93FC00007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D2B0A6-58B7-45BD-84DE-EF607FB2C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9FD2A0-648C-470D-8579-7BBDE0921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EAE68A-B6CA-4FA0-A9D0-98C5DB09C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502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7119E9B-9889-4FA5-96F5-7494D7922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16642C-F5D4-4565-B4DA-1B71E7030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F375C9-8C2D-4EA2-AA25-737A70572D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AF9F7-1E16-4864-A104-0B9CCBB64DB7}" type="datetimeFigureOut">
              <a:rPr lang="zh-CN" altLang="en-US" smtClean="0"/>
              <a:t>2021/5/4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A01108-5637-45BD-9E80-03BDE27E59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BA40FC-3B0A-4960-8F6C-0523CFA9D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919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2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B6B541E-6C7A-4D8B-B17B-1BF1424BADF8}"/>
              </a:ext>
            </a:extLst>
          </p:cNvPr>
          <p:cNvSpPr txBox="1"/>
          <p:nvPr/>
        </p:nvSpPr>
        <p:spPr>
          <a:xfrm>
            <a:off x="417251" y="481274"/>
            <a:ext cx="78854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05/1~2/2021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new10_contra/contra_usa_v2_l1/l2/l3/t1, contra_usa_wd0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new10_contra/vanilla_fusion/baseline_usa_v3_run2, baseline_usa_wd0</a:t>
            </a:r>
          </a:p>
        </p:txBody>
      </p:sp>
    </p:spTree>
    <p:extLst>
      <p:ext uri="{BB962C8B-B14F-4D97-AF65-F5344CB8AC3E}">
        <p14:creationId xmlns:p14="http://schemas.microsoft.com/office/powerpoint/2010/main" val="3651211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9797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D7A036D-6F01-4544-A133-7CCA00FC3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6769"/>
            <a:ext cx="6095702" cy="422979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27F1B84-2A06-4515-BAD0-8AF114F85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702" y="2563441"/>
            <a:ext cx="6096298" cy="42278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6920993-EA3C-4A52-B588-A4BEA4D0463C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configs/new10_contra/contra_usa_v1.py (SegFusionV3)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6920993-EA3C-4A52-B588-A4BEA4D04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blipFill>
                <a:blip r:embed="rId4"/>
                <a:stretch>
                  <a:fillRect l="-892" t="-2439" r="-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F49C4E36-409B-4D93-AACC-780263202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5006" y="108844"/>
            <a:ext cx="40100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32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1124A6E-CD85-44B5-97E1-7F8C01F30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0136"/>
            <a:ext cx="6096215" cy="42274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126F5A6-DEF6-452F-B488-230FAE8BA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540535"/>
            <a:ext cx="6096215" cy="42408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EFBDEA7-30B4-4FA8-B23B-55FDDE314F10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EFBDEA7-30B4-4FA8-B23B-55FDDE314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blipFill>
                <a:blip r:embed="rId4"/>
                <a:stretch>
                  <a:fillRect l="-892" t="-2439" r="-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2200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B1E2148-14D0-4C10-8F3F-9D0C04BA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6768"/>
            <a:ext cx="6096467" cy="42579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068171B-D057-4667-A48A-5AA01FC84891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contra_usa_v3: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configs/new10_contra/contra_usa_v3.py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068171B-D057-4667-A48A-5AA01FC84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blipFill>
                <a:blip r:embed="rId3"/>
                <a:stretch>
                  <a:fillRect l="-892" t="-2439" r="-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989B97C3-ED51-4A1A-BF70-0B047DD64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736" y="2556768"/>
            <a:ext cx="6004264" cy="424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81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8D3A15F-D500-4B77-926F-601CAAF66DB3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contra_usa_v4: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temperature=0.05;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8D3A15F-D500-4B77-926F-601CAAF66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blipFill>
                <a:blip r:embed="rId2"/>
                <a:stretch>
                  <a:fillRect l="-892" t="-2439" r="-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5DC5CE21-53E2-4339-85DD-FF92975D4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8998"/>
            <a:ext cx="6195246" cy="43047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BCDEBED-6E40-450E-8ED6-9F0955611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246" y="2597919"/>
            <a:ext cx="5996754" cy="416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94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A9178C9-F1A3-4247-A407-F0300FEB0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3181"/>
            <a:ext cx="6096000" cy="43396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18C18EA-8F4D-4153-B12D-BA0A54FD3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526154"/>
            <a:ext cx="6096001" cy="4331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024CEFB-FAD4-493A-9F79-CF864B63B2D6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contra_usa_wd0: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wd=0;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024CEFB-FAD4-493A-9F79-CF864B63B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blipFill>
                <a:blip r:embed="rId4"/>
                <a:stretch>
                  <a:fillRect l="-892" t="-2439" r="-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1351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D6AC0ED-C8E2-45F8-BD75-2CE668DAE50E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417141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baseline_usa_wd0: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configs/new10_contra/vanilla_fusion/baseline_usa_wd0.py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 b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weight_decay=0</a:t>
                </a:r>
                <a:endParaRPr lang="en-US" altLang="zh-CN" b="0">
                  <a:latin typeface="Times New Roman" panose="020206030504050203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D6AC0ED-C8E2-45F8-BD75-2CE668DAE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417141" cy="1222899"/>
              </a:xfrm>
              <a:prstGeom prst="rect">
                <a:avLst/>
              </a:prstGeom>
              <a:blipFill>
                <a:blip r:embed="rId2"/>
                <a:stretch>
                  <a:fillRect l="-856" t="-3000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D6AE79A8-B477-4B3D-8BF8-7243E3A78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12381"/>
            <a:ext cx="6098446" cy="42737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7187A07-CD2F-4C75-9501-489CE632F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552" y="2557843"/>
            <a:ext cx="6098447" cy="424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33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73A066F-FF48-4B44-A587-AADDAB74F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2381"/>
            <a:ext cx="6100804" cy="42832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1801F64-2586-43EC-BA30-4E4778327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804" y="2511915"/>
            <a:ext cx="6091196" cy="42789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DE2E312-7239-43CB-AD74-8EE52E545B56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contra_usa_v2_l2: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configs/new10_contra/contra_usa_v2_l2.py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0.03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DE2E312-7239-43CB-AD74-8EE52E545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blipFill>
                <a:blip r:embed="rId4"/>
                <a:stretch>
                  <a:fillRect l="-851" t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101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6DD4554-AC87-42AA-BE5A-717B15EF7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65356"/>
            <a:ext cx="6096000" cy="42354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CAAB11B-1A92-4EFB-BAEA-375B0B3D8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553638"/>
            <a:ext cx="6096000" cy="42281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1ED704E-3615-4A8E-AE53-A7D62E9FED3D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contra_usa_v2_l1: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configs/new10_contra/contra_usa_v2_l1.py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0.005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1ED704E-3615-4A8E-AE53-A7D62E9FE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blipFill>
                <a:blip r:embed="rId4"/>
                <a:stretch>
                  <a:fillRect l="-851" t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0218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857AF0-FD40-4DEC-902F-3B0B527D3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9014"/>
            <a:ext cx="6099597" cy="42570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DC6B5FB-682E-47D7-BAEF-2B752A1E2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596" y="2549473"/>
            <a:ext cx="6092403" cy="42418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C1799EE-ACAD-47AA-878E-572E6E96AA0E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contra_usa_v2_l3: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configs/new10_contra/contra_usa_v2_l3.py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0.005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C1799EE-ACAD-47AA-878E-572E6E96A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blipFill>
                <a:blip r:embed="rId4"/>
                <a:stretch>
                  <a:fillRect l="-851" t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3055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CC25F1E6-A828-4905-928F-957FDB151F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126345"/>
                  </p:ext>
                </p:extLst>
              </p:nvPr>
            </p:nvGraphicFramePr>
            <p:xfrm>
              <a:off x="376562" y="0"/>
              <a:ext cx="8460421" cy="781360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136647058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2226406464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38360507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477706143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1984789073"/>
                        </a:ext>
                      </a:extLst>
                    </a:gridCol>
                  </a:tblGrid>
                  <a:tr h="0"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contra_usa:</a:t>
                          </a:r>
                          <a:r>
                            <a:rPr lang="en-US" altLang="zh-CN" sz="1800" baseline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60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𝑠𝑒𝑔</m:t>
                                  </m:r>
                                </m:sub>
                              </m:s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zh-CN" altLang="en-US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𝜆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𝑠𝑟𝑐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𝑐𝑜𝑛𝑡𝑟𝑎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𝑡𝑔𝑡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𝑐𝑜𝑛𝑡𝑟𝑎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oMath>
                          </a14:m>
                          <a:endParaRPr lang="en-US" altLang="zh-CN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1121531"/>
                      </a:ext>
                    </a:extLst>
                  </a:tr>
                  <a:tr h="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030924"/>
                      </a:ext>
                    </a:extLst>
                  </a:tr>
                  <a:tr h="0">
                    <a:tc rowSpan="19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32408805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64.97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45.19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65225131"/>
                      </a:ext>
                    </a:extLst>
                  </a:tr>
                  <a:tr h="346008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Batch Input for 3D Network</a:t>
                          </a:r>
                          <a:endParaRPr lang="zh-CN" altLang="en-US" sz="14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61947752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3d_proj=None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66.60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47.19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61282920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contra_usa_v2_run2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34239512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contra_usa_v4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t=0.05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66.53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46.85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68285359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contra_usa_v2_t1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65.38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47.44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427796938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contra_usa_v2_t2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04674833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baseline_usa_v3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65.20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45.64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71499839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baseline_usa_v3_run2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65.72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45.33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29210174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00665549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contra_usa_v3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lam_contra=0.1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59.25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40.61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06786272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62.85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44.89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2869602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65.32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46.65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48277007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contra_usa_v2_l3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65.89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46.62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56642242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contra_usa_v2_l4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89923870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99716438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contra_usa_wd0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wd=0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67.09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48.72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17806663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baseline_usa_wd0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70.01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49.64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693353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CC25F1E6-A828-4905-928F-957FDB151F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126345"/>
                  </p:ext>
                </p:extLst>
              </p:nvPr>
            </p:nvGraphicFramePr>
            <p:xfrm>
              <a:off x="376562" y="0"/>
              <a:ext cx="8460421" cy="781360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136647058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2226406464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38360507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477706143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1984789073"/>
                        </a:ext>
                      </a:extLst>
                    </a:gridCol>
                  </a:tblGrid>
                  <a:tr h="365760">
                    <a:tc gridSpan="5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" t="-11667" r="-144" b="-2058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1121531"/>
                      </a:ext>
                    </a:extLst>
                  </a:tr>
                  <a:tr h="57912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030924"/>
                      </a:ext>
                    </a:extLst>
                  </a:tr>
                  <a:tr h="335280">
                    <a:tc rowSpan="19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32408805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64.97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45.19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65225131"/>
                      </a:ext>
                    </a:extLst>
                  </a:tr>
                  <a:tr h="346008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Batch Input for 3D Network</a:t>
                          </a:r>
                          <a:endParaRPr lang="zh-CN" altLang="en-US" sz="14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61947752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3d_proj=None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66.60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47.19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61282920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contra_usa_v2_run2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34239512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contra_usa_v4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t=0.05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66.53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46.85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68285359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contra_usa_v2_t1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65.38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47.44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427796938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contra_usa_v2_t2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04674833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baseline_usa_v3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65.20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45.64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71499839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baseline_usa_v3_run2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65.72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45.33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29210174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00665549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contra_usa_v3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lam_contra=0.1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59.25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40.61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06786272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62.85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44.89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2869602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65.32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46.65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48277007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contra_usa_v2_l3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65.89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46.62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56642242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contra_usa_v2_l4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89923870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99716438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contra_usa_wd0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wd=0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67.09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48.72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17806663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baseline_usa_wd0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70.01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49.64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693353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E99D57AD-3A64-4D62-95AC-FDB22B4A5CBC}"/>
              </a:ext>
            </a:extLst>
          </p:cNvPr>
          <p:cNvSpPr txBox="1"/>
          <p:nvPr/>
        </p:nvSpPr>
        <p:spPr>
          <a:xfrm>
            <a:off x="9632273" y="3059668"/>
            <a:ext cx="2385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0">
                <a:latin typeface="Times New Roman" panose="02020603050405020304" pitchFamily="18" charset="0"/>
                <a:cs typeface="Times New Roman" panose="02020603050405020304" pitchFamily="18" charset="0"/>
              </a:rPr>
              <a:t>PointContrast 3d aug</a:t>
            </a:r>
            <a:endParaRPr lang="zh-CN" altLang="en-US" sz="1800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151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25276FF-6AED-4585-AE4F-CF7B3885B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9014"/>
            <a:ext cx="6096654" cy="42808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E8EC993-EA22-4798-8EFF-CF1B4C520BB6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contra_usa_v2_t1: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configs/new10_contra/contra_usa_v2_l1.py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temperature=0.03;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E8EC993-EA22-4798-8EFF-CF1B4C520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blipFill>
                <a:blip r:embed="rId3"/>
                <a:stretch>
                  <a:fillRect l="-851" t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38045CBB-AE65-4B72-AA69-36C1AC316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346" y="2513132"/>
            <a:ext cx="6096654" cy="42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27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7C4350D-677E-4BF9-82F2-3E726D0D5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03949"/>
            <a:ext cx="6096000" cy="427267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B8FF6E-D306-4D26-8E96-EDC9F0A0EC0A}"/>
              </a:ext>
            </a:extLst>
          </p:cNvPr>
          <p:cNvSpPr txBox="1"/>
          <p:nvPr/>
        </p:nvSpPr>
        <p:spPr>
          <a:xfrm>
            <a:off x="259823" y="247646"/>
            <a:ext cx="4576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usa_finetune_v2: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configs/new10_contra/usa_finetune_v2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E2B818F-B9B4-4E09-8CE0-2FBAA3BE2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484161"/>
            <a:ext cx="6096000" cy="430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691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9CA2765-C049-4B95-B341-4AF05C966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53332"/>
            <a:ext cx="6096000" cy="426180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05805CE-91E3-4E12-A5BA-97D03C49B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448" y="2605720"/>
            <a:ext cx="6051552" cy="4252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E9A9200-D762-4B67-92CB-C8DEF0C02054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7718780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configs/new10_contra/vanilla_fusion/baseline_usa_v2.py (SegFusionV3)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 b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weight_decay=1e-4</a:t>
                </a:r>
                <a:endParaRPr lang="en-US" altLang="zh-CN" b="0">
                  <a:latin typeface="Times New Roman" panose="020206030504050203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E9A9200-D762-4B67-92CB-C8DEF0C02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7718780" cy="1222899"/>
              </a:xfrm>
              <a:prstGeom prst="rect">
                <a:avLst/>
              </a:prstGeom>
              <a:blipFill>
                <a:blip r:embed="rId4"/>
                <a:stretch>
                  <a:fillRect l="-711" t="-3000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0577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2E9C62D-B619-43C0-9C8C-1D6517380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2280"/>
            <a:ext cx="6096476" cy="42657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D86D4EC-0912-4290-B08E-D31C1D34272B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7718780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baseline_usa_v3: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configs/new10_contra/vanilla_fusion/baseline_usa_v3.py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 b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weight_decay=1e-4</a:t>
                </a:r>
                <a:endParaRPr lang="en-US" altLang="zh-CN" b="0">
                  <a:latin typeface="Times New Roman" panose="020206030504050203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D86D4EC-0912-4290-B08E-D31C1D342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7718780" cy="1222899"/>
              </a:xfrm>
              <a:prstGeom prst="rect">
                <a:avLst/>
              </a:prstGeom>
              <a:blipFill>
                <a:blip r:embed="rId3"/>
                <a:stretch>
                  <a:fillRect l="-711" t="-3000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8E8F1B52-3B02-400A-A74C-DFD6A6263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525" y="2592280"/>
            <a:ext cx="6096476" cy="428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19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973C4C4-2EEB-4F81-8589-628F84770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2381"/>
            <a:ext cx="6101340" cy="42975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8DFDAD1-DBDD-421F-85FE-9D32874CAEAE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8257389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baseline_usa_v3_run2: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configs/new10_contra/vanilla_fusion/baseline_usa_v3_run2.py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 b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weight_decay=1e-4</a:t>
                </a:r>
                <a:endParaRPr lang="en-US" altLang="zh-CN" b="0">
                  <a:latin typeface="Times New Roman" panose="020206030504050203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8DFDAD1-DBDD-421F-85FE-9D32874CA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8257389" cy="1222899"/>
              </a:xfrm>
              <a:prstGeom prst="rect">
                <a:avLst/>
              </a:prstGeom>
              <a:blipFill>
                <a:blip r:embed="rId3"/>
                <a:stretch>
                  <a:fillRect l="-665" t="-3000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1EA8F6F2-009A-4550-A9FB-65EADB5C3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340" y="2512667"/>
            <a:ext cx="6090660" cy="429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128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3AFA53A-C4C1-4558-859F-EC9B671E4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03503"/>
            <a:ext cx="6098194" cy="43021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1129AE9-D7E1-4E7E-912B-989CE50C9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46556"/>
            <a:ext cx="6098194" cy="425905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67291B5-A0AA-4C39-ADED-8FC31195ED86}"/>
              </a:ext>
            </a:extLst>
          </p:cNvPr>
          <p:cNvSpPr txBox="1"/>
          <p:nvPr/>
        </p:nvSpPr>
        <p:spPr>
          <a:xfrm>
            <a:off x="259823" y="247646"/>
            <a:ext cx="6391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single_2d_usa_v0: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configs/new10_contra/vanilla_fusion/single_2d_usa_v0.py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weight_decay=1e-4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164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04BB9C4-4810-4625-8C4D-7D56A3FBA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5647"/>
            <a:ext cx="6097453" cy="42443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22D25F7-3782-4AA4-B933-BAD36181FA82}"/>
              </a:ext>
            </a:extLst>
          </p:cNvPr>
          <p:cNvSpPr txBox="1"/>
          <p:nvPr/>
        </p:nvSpPr>
        <p:spPr>
          <a:xfrm>
            <a:off x="259823" y="247646"/>
            <a:ext cx="6391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single_2d_usa_v1: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configs/new10_contra/vanilla_fusion/single_2d_usa_v1.py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weight_decay=0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22AB763-B41F-4B4A-B41B-EBEE855C3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547" y="2541002"/>
            <a:ext cx="6097453" cy="428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36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7EB666C-9DC5-47AA-BD88-5D708762817A}"/>
              </a:ext>
            </a:extLst>
          </p:cNvPr>
          <p:cNvSpPr txBox="1"/>
          <p:nvPr/>
        </p:nvSpPr>
        <p:spPr>
          <a:xfrm>
            <a:off x="259823" y="247646"/>
            <a:ext cx="6391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single_2d_usa_v2: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configs/new10_contra/vanilla_fusion/single_2d_usa_v2.py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weight_decay=1e-2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BD012C-6350-4BF4-8A94-DDCE1A093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4523"/>
            <a:ext cx="6084288" cy="41878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C44F43-E691-4C31-9190-F042C01B0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03130"/>
            <a:ext cx="6113168" cy="432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90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E4A3756-F184-4B79-A724-CE94FDDFC61A}"/>
              </a:ext>
            </a:extLst>
          </p:cNvPr>
          <p:cNvSpPr txBox="1"/>
          <p:nvPr/>
        </p:nvSpPr>
        <p:spPr>
          <a:xfrm>
            <a:off x="259823" y="247646"/>
            <a:ext cx="65838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single_3d_usa_scn0: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configs/new10_contra/vanilla_fusion/single_3d_usa_scn0.py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weight_decay=1e-4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84EC23-55FE-40AD-A1C7-1CE42E68F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633" y="2533404"/>
            <a:ext cx="6220793" cy="42955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5546662-34A2-43AD-BA54-F1242E129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9118"/>
            <a:ext cx="6095998" cy="429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8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5AC2212-80FD-4C5C-918F-A5161C0EB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9356"/>
            <a:ext cx="6096000" cy="42472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F9D9075-AA5D-4631-8892-B12FA9397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37757"/>
            <a:ext cx="6096000" cy="423886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4E14164-F5E8-448B-8A96-6EEF20818D26}"/>
              </a:ext>
            </a:extLst>
          </p:cNvPr>
          <p:cNvSpPr txBox="1"/>
          <p:nvPr/>
        </p:nvSpPr>
        <p:spPr>
          <a:xfrm>
            <a:off x="259823" y="247646"/>
            <a:ext cx="65838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single_3d_usa_scn1: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configs/new10_contra/vanilla_fusion/single_3d_usa_scn1.py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0">
                <a:latin typeface="Times New Roman" panose="02020603050405020304" pitchFamily="18" charset="0"/>
                <a:cs typeface="Times New Roman" panose="02020603050405020304" pitchFamily="18" charset="0"/>
              </a:rPr>
              <a:t>Single Input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199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B3A846E-BDAE-420F-9FEA-02FA752FBA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832058"/>
              </p:ext>
            </p:extLst>
          </p:nvPr>
        </p:nvGraphicFramePr>
        <p:xfrm>
          <a:off x="838200" y="1825625"/>
          <a:ext cx="6565009" cy="23066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5412">
                  <a:extLst>
                    <a:ext uri="{9D8B030D-6E8A-4147-A177-3AD203B41FA5}">
                      <a16:colId xmlns:a16="http://schemas.microsoft.com/office/drawing/2014/main" val="1999588468"/>
                    </a:ext>
                  </a:extLst>
                </a:gridCol>
                <a:gridCol w="1895412">
                  <a:extLst>
                    <a:ext uri="{9D8B030D-6E8A-4147-A177-3AD203B41FA5}">
                      <a16:colId xmlns:a16="http://schemas.microsoft.com/office/drawing/2014/main" val="3684127785"/>
                    </a:ext>
                  </a:extLst>
                </a:gridCol>
                <a:gridCol w="1400852">
                  <a:extLst>
                    <a:ext uri="{9D8B030D-6E8A-4147-A177-3AD203B41FA5}">
                      <a16:colId xmlns:a16="http://schemas.microsoft.com/office/drawing/2014/main" val="1870715876"/>
                    </a:ext>
                  </a:extLst>
                </a:gridCol>
                <a:gridCol w="1373333">
                  <a:extLst>
                    <a:ext uri="{9D8B030D-6E8A-4147-A177-3AD203B41FA5}">
                      <a16:colId xmlns:a16="http://schemas.microsoft.com/office/drawing/2014/main" val="1993155499"/>
                    </a:ext>
                  </a:extLst>
                </a:gridCol>
              </a:tblGrid>
              <a:tr h="29501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Single2D3DV2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8123797"/>
                  </a:ext>
                </a:extLst>
              </a:tr>
              <a:tr h="2950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single_2d_usa_v0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wd=1e-4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62.38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39.52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9529174"/>
                  </a:ext>
                </a:extLst>
              </a:tr>
              <a:tr h="2950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single_2d_usa_v1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wd=0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67.22</a:t>
                      </a:r>
                      <a:endParaRPr lang="zh-CN" altLang="en-US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42.05</a:t>
                      </a:r>
                      <a:endParaRPr lang="zh-CN" altLang="en-US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6955466"/>
                  </a:ext>
                </a:extLst>
              </a:tr>
              <a:tr h="2950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single_2d_usa_v2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wd=1e-2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45.65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29.12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2431350"/>
                  </a:ext>
                </a:extLst>
              </a:tr>
              <a:tr h="29501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single_3d_usa_scn2</a:t>
                      </a:r>
                      <a:endParaRPr lang="zh-CN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wd=0</a:t>
                      </a:r>
                      <a:endParaRPr lang="zh-CN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58.14</a:t>
                      </a:r>
                      <a:endParaRPr lang="zh-CN" altLang="en-US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44.20</a:t>
                      </a:r>
                      <a:endParaRPr lang="zh-CN" altLang="en-US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4997864"/>
                  </a:ext>
                </a:extLst>
              </a:tr>
              <a:tr h="2950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single_3d_usa_scn1</a:t>
                      </a:r>
                      <a:endParaRPr lang="zh-CN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wd=0 (Single2D3D)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39.84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31.13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3828607"/>
                  </a:ext>
                </a:extLst>
              </a:tr>
              <a:tr h="29501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single_3d_usa_scn0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wd=1e-4</a:t>
                      </a:r>
                      <a:endParaRPr lang="zh-CN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55.47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42.22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41905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1619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54CA94F-75A6-4DF4-89C0-C05C1F285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47799"/>
            <a:ext cx="6096000" cy="423834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70AC022-8EBA-4B06-AF96-2FB83928A3A7}"/>
              </a:ext>
            </a:extLst>
          </p:cNvPr>
          <p:cNvSpPr txBox="1"/>
          <p:nvPr/>
        </p:nvSpPr>
        <p:spPr>
          <a:xfrm>
            <a:off x="259823" y="247646"/>
            <a:ext cx="65838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single_3d_usa_scn2: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configs/new10_contra/vanilla_fusion/single_3d_usa_scn2.py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weight_decay=0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9AA7DD-A71F-49F1-8E20-ED5B49C0B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858" y="2553391"/>
            <a:ext cx="6013141" cy="425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47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9668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0ED6ACD-1BAB-48B3-ADD9-BB82B2BF24AA}"/>
              </a:ext>
            </a:extLst>
          </p:cNvPr>
          <p:cNvSpPr txBox="1"/>
          <p:nvPr/>
        </p:nvSpPr>
        <p:spPr>
          <a:xfrm>
            <a:off x="1194595" y="2026303"/>
            <a:ext cx="980281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Single Sample Input for 3D Network</a:t>
            </a:r>
          </a:p>
          <a:p>
            <a:pPr algn="ctr"/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SegFusionV3</a:t>
            </a:r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E540AD3-D869-4D93-91C1-C2922AB93C8D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42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C1F6364-3BCB-4D7B-9F6C-E96496D26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65" y="2173586"/>
            <a:ext cx="6096000" cy="43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4D26FD6-EDC9-4FBC-9F26-3175776E96EF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81441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pretrain: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configs/new10_contra/contra_usa_pretrain_v0/v1.py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pre-train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4D26FD6-EDC9-4FBC-9F26-3175776E9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814412" cy="945900"/>
              </a:xfrm>
              <a:prstGeom prst="rect">
                <a:avLst/>
              </a:prstGeom>
              <a:blipFill>
                <a:blip r:embed="rId3"/>
                <a:stretch>
                  <a:fillRect l="-944" t="-3871" r="-420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EEBA5661-91AE-4C50-9F5A-E16F5C4DF592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5BDA7B4-1807-4024-9A9B-340FB41AB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4235" y="2191342"/>
            <a:ext cx="6018679" cy="426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911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2092389-96F3-4CF7-8918-0698BBA2C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88991"/>
            <a:ext cx="6096000" cy="42690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B723A84-F63F-405E-AC17-CF95A031E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88991"/>
            <a:ext cx="6096000" cy="42750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blipFill>
                <a:blip r:embed="rId4"/>
                <a:stretch>
                  <a:fillRect l="-1152" t="-3871" r="-25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8ECA28-8C6F-413F-B39D-09D8BE410D85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8745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usa_fintune_v0_w1: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configs/new10_contra/usa_fintune_v0_w1.py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blipFill>
                <a:blip r:embed="rId2"/>
                <a:stretch>
                  <a:fillRect l="-1064" t="-3871" r="-23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8ECA28-8C6F-413F-B39D-09D8BE410D85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07CD21-8AFE-4B4E-A903-271356EAB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6" y="2608362"/>
            <a:ext cx="6084574" cy="424963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695AF99-867D-4887-878E-B6D9F83CA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52046"/>
            <a:ext cx="6084574" cy="42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133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usa_fintune_v0_w2: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configs/new10_contra/usa_fintune_v0_w2.py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blipFill>
                <a:blip r:embed="rId2"/>
                <a:stretch>
                  <a:fillRect l="-1064" t="-3871" r="-23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8ECA28-8C6F-413F-B39D-09D8BE410D85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1F507F4-6B71-4174-8AF6-EE25A7E5C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565647"/>
            <a:ext cx="6096472" cy="429235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16BB8B1-8DD0-4C45-AA9B-046427FC4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525" y="2612242"/>
            <a:ext cx="6096473" cy="424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323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29FB06B-F9A8-47AD-A30D-386B5017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060" y="2692142"/>
            <a:ext cx="5480621" cy="38603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2B5F0E4-EA9A-4FFE-B9BA-232253561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73" y="2692142"/>
            <a:ext cx="5521847" cy="38603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8289D1-974C-4F6A-A84A-8B2231F9450D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8289D1-974C-4F6A-A84A-8B2231F94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blipFill>
                <a:blip r:embed="rId4"/>
                <a:stretch>
                  <a:fillRect l="-1152" t="-3871" r="-25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038BBAF4-1637-4403-B3D1-0B5160D2C919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5951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88AEC9-7DC1-406C-89AB-A5BF76248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68" y="2796465"/>
            <a:ext cx="5587800" cy="38684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0EB4AE1-EC8D-45BF-8BB9-252EEBD1C2C7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691558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0EB4AE1-EC8D-45BF-8BB9-252EEBD1C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691558" cy="1222899"/>
              </a:xfrm>
              <a:prstGeom prst="rect">
                <a:avLst/>
              </a:prstGeom>
              <a:blipFill>
                <a:blip r:embed="rId3"/>
                <a:stretch>
                  <a:fillRect l="-965" t="-3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67F56E76-E2AB-4DE5-8265-4F750D57C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929" y="2796465"/>
            <a:ext cx="5587800" cy="390592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5391E3B-09F9-4696-A47B-286D26B4CEFC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634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64C889-FC7A-47C9-BCE9-0468D6874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6870"/>
            <a:ext cx="6095096" cy="42293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78A09E-4C25-4635-9606-08EF38DDB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096" y="2476870"/>
            <a:ext cx="6044529" cy="422937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D693845-EBDF-42A8-AF0D-7F05979AFCC6}"/>
              </a:ext>
            </a:extLst>
          </p:cNvPr>
          <p:cNvSpPr txBox="1"/>
          <p:nvPr/>
        </p:nvSpPr>
        <p:spPr>
          <a:xfrm>
            <a:off x="259823" y="247646"/>
            <a:ext cx="5634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usa_fintune_freeze_v0: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configs/new10_contra/usa_fintune_freeze_v0.py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0">
                <a:latin typeface="Times New Roman" panose="02020603050405020304" pitchFamily="18" charset="0"/>
                <a:cs typeface="Times New Roman" panose="02020603050405020304" pitchFamily="18" charset="0"/>
              </a:rPr>
              <a:t>freeze backbone when fine-tune; only train fc head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32A3A4C-83AB-4F73-93CC-EA9DA1DB9690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715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D1E4B08-3264-42ED-9269-8DE6A4A8E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909006"/>
              </p:ext>
            </p:extLst>
          </p:nvPr>
        </p:nvGraphicFramePr>
        <p:xfrm>
          <a:off x="0" y="0"/>
          <a:ext cx="8460421" cy="4693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5412">
                  <a:extLst>
                    <a:ext uri="{9D8B030D-6E8A-4147-A177-3AD203B41FA5}">
                      <a16:colId xmlns:a16="http://schemas.microsoft.com/office/drawing/2014/main" val="2331994431"/>
                    </a:ext>
                  </a:extLst>
                </a:gridCol>
                <a:gridCol w="1895412">
                  <a:extLst>
                    <a:ext uri="{9D8B030D-6E8A-4147-A177-3AD203B41FA5}">
                      <a16:colId xmlns:a16="http://schemas.microsoft.com/office/drawing/2014/main" val="3158983323"/>
                    </a:ext>
                  </a:extLst>
                </a:gridCol>
                <a:gridCol w="1895412">
                  <a:extLst>
                    <a:ext uri="{9D8B030D-6E8A-4147-A177-3AD203B41FA5}">
                      <a16:colId xmlns:a16="http://schemas.microsoft.com/office/drawing/2014/main" val="3721058064"/>
                    </a:ext>
                  </a:extLst>
                </a:gridCol>
                <a:gridCol w="1400852">
                  <a:extLst>
                    <a:ext uri="{9D8B030D-6E8A-4147-A177-3AD203B41FA5}">
                      <a16:colId xmlns:a16="http://schemas.microsoft.com/office/drawing/2014/main" val="3981907334"/>
                    </a:ext>
                  </a:extLst>
                </a:gridCol>
                <a:gridCol w="1373333">
                  <a:extLst>
                    <a:ext uri="{9D8B030D-6E8A-4147-A177-3AD203B41FA5}">
                      <a16:colId xmlns:a16="http://schemas.microsoft.com/office/drawing/2014/main" val="85218997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Pre-train Fine-tune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contrastive loss ablation study </a:t>
                      </a:r>
                    </a:p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 single source domain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341694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Configs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Configs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Parameters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Source_test</a:t>
                      </a:r>
                    </a:p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Target_test</a:t>
                      </a:r>
                    </a:p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3216606"/>
                  </a:ext>
                </a:extLst>
              </a:tr>
              <a:tr h="0">
                <a:tc rowSpan="9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 class set</a:t>
                      </a:r>
                    </a:p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 classes + </a:t>
                      </a:r>
                    </a:p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background + </a:t>
                      </a:r>
                    </a:p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ignore)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contra_usa_pretrain_v2</a:t>
                      </a:r>
                    </a:p>
                    <a:p>
                      <a:pPr algn="ctr"/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(32 epochs)</a:t>
                      </a:r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lam_contra=1.0,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t=0.07, wd=1e-4, 3d_proj=None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finished</a:t>
                      </a:r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03898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usa_finetune_v2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65.59</a:t>
                      </a:r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45.55</a:t>
                      </a:r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011816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 class set</a:t>
                      </a:r>
                    </a:p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 classes + </a:t>
                      </a:r>
                    </a:p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background + </a:t>
                      </a:r>
                    </a:p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ignore)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64223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src_usa_pretrain_v0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178319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src_usa_finetune_v0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784522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993493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5515436"/>
                  </a:ext>
                </a:extLst>
              </a:tr>
              <a:tr h="346008">
                <a:tc vMerge="1">
                  <a:txBody>
                    <a:bodyPr/>
                    <a:lstStyle/>
                    <a:p>
                      <a:pPr algn="ctr"/>
                      <a:endParaRPr lang="zh-CN" altLang="en-US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8210028"/>
                  </a:ext>
                </a:extLst>
              </a:tr>
              <a:tr h="295011">
                <a:tc vMerge="1">
                  <a:txBody>
                    <a:bodyPr/>
                    <a:lstStyle/>
                    <a:p>
                      <a:pPr algn="ctr"/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1020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35749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49D6109-08C1-4DE0-BC0D-7EA4CACCB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5647"/>
            <a:ext cx="6092510" cy="42252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blipFill>
                <a:blip r:embed="rId3"/>
                <a:stretch>
                  <a:fillRect l="-878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CE0F06F1-A931-40D6-A718-B2C509976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490" y="2565647"/>
            <a:ext cx="6092510" cy="423224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DA3EE04-A6B0-416E-A0F3-557D92ECAA87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2E3DCF-5B11-4E9F-AC51-2E6019EDE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885" y="184930"/>
            <a:ext cx="3781887" cy="23031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120569D-E767-4C10-94ED-11BEC53D4115}"/>
              </a:ext>
            </a:extLst>
          </p:cNvPr>
          <p:cNvSpPr/>
          <p:nvPr/>
        </p:nvSpPr>
        <p:spPr>
          <a:xfrm>
            <a:off x="6773662" y="603681"/>
            <a:ext cx="3568823" cy="266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A9FCD3F-9DC4-4C67-9CF4-FAD21D04DB4B}"/>
              </a:ext>
            </a:extLst>
          </p:cNvPr>
          <p:cNvCxnSpPr/>
          <p:nvPr/>
        </p:nvCxnSpPr>
        <p:spPr>
          <a:xfrm>
            <a:off x="6773662" y="1136341"/>
            <a:ext cx="356882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017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blipFill>
                <a:blip r:embed="rId2"/>
                <a:stretch>
                  <a:fillRect l="-878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0DA3EE04-A6B0-416E-A0F3-557D92ECAA87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58C4D9-163A-4775-B030-9F3A5FA7A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47084"/>
            <a:ext cx="6096000" cy="431091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32926AB-44C9-4A3D-9FA2-A20746C09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04696"/>
            <a:ext cx="6096000" cy="425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899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23972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9EE6A742-4E78-49A5-83DB-2A89C432B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14747"/>
            <a:ext cx="6027703" cy="418854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E97E01B-B1C2-47D4-A457-783EF17B8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67" y="2514746"/>
            <a:ext cx="5959933" cy="41885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F5094C5-4B5A-4086-9398-16F92F3EC23D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01959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usa_fintune_v0_w0: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configs/fusion_consis/pretrain/usa_fintune_v0_w0.py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F5094C5-4B5A-4086-9398-16F92F3EC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019597" cy="945900"/>
              </a:xfrm>
              <a:prstGeom prst="rect">
                <a:avLst/>
              </a:prstGeom>
              <a:blipFill>
                <a:blip r:embed="rId4"/>
                <a:stretch>
                  <a:fillRect l="-912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C2262EB5-BC30-4698-AEBE-56A3F0718EB6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7504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1786558-2E75-4436-8A0C-43DFC5300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74" y="2498067"/>
            <a:ext cx="5932226" cy="41507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421EDB4-3D45-4B20-A177-14218C1C1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98067"/>
            <a:ext cx="5932226" cy="41549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27EAC70-DE67-487E-9EAD-47429E162B2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62205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configs/fusion_consis/pretrain/usa_fintune_v0.py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27EAC70-DE67-487E-9EAD-47429E162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622052" cy="945900"/>
              </a:xfrm>
              <a:prstGeom prst="rect">
                <a:avLst/>
              </a:prstGeom>
              <a:blipFill>
                <a:blip r:embed="rId4"/>
                <a:stretch>
                  <a:fillRect l="-976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E828A8BE-538C-443B-8A26-26594375B947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612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2A73BE3-E4F8-4303-ABE1-CB8A18467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17831"/>
            <a:ext cx="5987080" cy="423214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2F2BFDD-DA49-4432-8F81-98086FE62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8169"/>
            <a:ext cx="6096000" cy="42815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CFF2429-3232-47F3-9933-8B24DCF40B81}"/>
              </a:ext>
            </a:extLst>
          </p:cNvPr>
          <p:cNvSpPr txBox="1"/>
          <p:nvPr/>
        </p:nvSpPr>
        <p:spPr>
          <a:xfrm>
            <a:off x="259823" y="247646"/>
            <a:ext cx="6186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usa_fintune_freeze_v0: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configs/fusion_consis/pretrain/usa_fintune_freeze_v0.py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0">
                <a:latin typeface="Times New Roman" panose="02020603050405020304" pitchFamily="18" charset="0"/>
                <a:cs typeface="Times New Roman" panose="02020603050405020304" pitchFamily="18" charset="0"/>
              </a:rPr>
              <a:t>freeze backbone when fine-tune; only train fc head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278578-F4AB-4F1D-882A-B998B3DC5968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2778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36A582-A468-49B1-8805-CE0058C9B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616" y="2512381"/>
            <a:ext cx="6092384" cy="42737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0C4710F-E548-48B5-BF19-24B20C59E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3491"/>
            <a:ext cx="6099615" cy="41715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5C7FE0A-1FB9-4493-912A-DF809457E58D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28862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configs/fusion_consis/xmuda/baseline2_usa.py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5C7FE0A-1FB9-4493-912A-DF809457E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288627" cy="945900"/>
              </a:xfrm>
              <a:prstGeom prst="rect">
                <a:avLst/>
              </a:prstGeom>
              <a:blipFill>
                <a:blip r:embed="rId4"/>
                <a:stretch>
                  <a:fillRect l="-1038" t="-3871" r="-23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CA17B56F-72F6-4E81-BD13-0577A0E2D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274" y="547935"/>
            <a:ext cx="3961905" cy="162857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CB4F148-EB23-4736-86F7-0BCA0101CAF3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584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E719EC9-30C9-4A43-BBA5-2DFAFCF7CFE8}"/>
              </a:ext>
            </a:extLst>
          </p:cNvPr>
          <p:cNvSpPr txBox="1"/>
          <p:nvPr/>
        </p:nvSpPr>
        <p:spPr>
          <a:xfrm>
            <a:off x="417251" y="391898"/>
            <a:ext cx="75422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04/22/2021 meet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draw backbone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multiple images and contraints inbetween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add contraints(contrast) at different resolutions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learn the correspondence(predict point position on heatmap)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Dense Contrastive Learning for Self-Supervised Visual Pre-Training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7AE23E-CAFF-4167-BD8D-544195DB275D}"/>
              </a:ext>
            </a:extLst>
          </p:cNvPr>
          <p:cNvSpPr txBox="1"/>
          <p:nvPr/>
        </p:nvSpPr>
        <p:spPr>
          <a:xfrm>
            <a:off x="417251" y="3228946"/>
            <a:ext cx="85106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04/25~27/2021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new10_contra/vanilla_fusion/single_3d_* (single_2d_3d_v2.py test code bug)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new10_contra/vanilla_fusion/baseline_v3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new10_contra/contra_usa_v2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6E78B3-7FC6-4D70-9245-614AC49FB785}"/>
              </a:ext>
            </a:extLst>
          </p:cNvPr>
          <p:cNvSpPr txBox="1"/>
          <p:nvPr/>
        </p:nvSpPr>
        <p:spPr>
          <a:xfrm>
            <a:off x="417251" y="2413337"/>
            <a:ext cx="67633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04/23~24/2021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UNetSCNManual code; UNetSCN, UNetResNet34 structure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F6B1981-BA40-45EC-98B4-F8573BC2DF1D}"/>
              </a:ext>
            </a:extLst>
          </p:cNvPr>
          <p:cNvSpPr txBox="1"/>
          <p:nvPr/>
        </p:nvSpPr>
        <p:spPr>
          <a:xfrm>
            <a:off x="417251" y="4742555"/>
            <a:ext cx="6292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04/28/2021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new10_contra/contra_usa_pretrain_v2, usa_finetune_v2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new10_contra/contra_usa_v3, contra_usa_v4</a:t>
            </a:r>
          </a:p>
        </p:txBody>
      </p:sp>
    </p:spTree>
    <p:extLst>
      <p:ext uri="{BB962C8B-B14F-4D97-AF65-F5344CB8AC3E}">
        <p14:creationId xmlns:p14="http://schemas.microsoft.com/office/powerpoint/2010/main" val="1315831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7C9B48A-7269-4549-B0E7-A1B38DAB6E8E}"/>
              </a:ext>
            </a:extLst>
          </p:cNvPr>
          <p:cNvSpPr txBox="1"/>
          <p:nvPr/>
        </p:nvSpPr>
        <p:spPr>
          <a:xfrm>
            <a:off x="417251" y="346229"/>
            <a:ext cx="58961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04/10~13/2021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 / new class set pre-train &amp; fine-tune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954B106-FDCC-4D20-99F9-5B2DA5B31733}"/>
              </a:ext>
            </a:extLst>
          </p:cNvPr>
          <p:cNvSpPr txBox="1"/>
          <p:nvPr/>
        </p:nvSpPr>
        <p:spPr>
          <a:xfrm>
            <a:off x="417251" y="1071870"/>
            <a:ext cx="37465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04/15/2021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new10_contra/usa_finetune_v1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F823364-2486-4646-BAF9-B1B5F3EFF7C6}"/>
              </a:ext>
            </a:extLst>
          </p:cNvPr>
          <p:cNvSpPr txBox="1"/>
          <p:nvPr/>
        </p:nvSpPr>
        <p:spPr>
          <a:xfrm>
            <a:off x="6767004" y="1996514"/>
            <a:ext cx="577714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more epochs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contrast head; temperature (0.01 0.1 1 10 100)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fusion </a:t>
            </a:r>
            <a:r>
              <a:rPr lang="en-US" altLang="zh-CN"/>
              <a:t>at different stage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3D backbone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DBF71F-2FC5-417D-968C-F14E544C96D5}"/>
              </a:ext>
            </a:extLst>
          </p:cNvPr>
          <p:cNvSpPr txBox="1"/>
          <p:nvPr/>
        </p:nvSpPr>
        <p:spPr>
          <a:xfrm>
            <a:off x="417251" y="2105288"/>
            <a:ext cx="45736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04/17~21/2021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new10_contra/usa_finetune_v0_w1/w2</a:t>
            </a:r>
          </a:p>
        </p:txBody>
      </p:sp>
    </p:spTree>
    <p:extLst>
      <p:ext uri="{BB962C8B-B14F-4D97-AF65-F5344CB8AC3E}">
        <p14:creationId xmlns:p14="http://schemas.microsoft.com/office/powerpoint/2010/main" val="4197448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C8076117-68D1-4DD0-AFBE-B687EC688D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095811"/>
                  </p:ext>
                </p:extLst>
              </p:nvPr>
            </p:nvGraphicFramePr>
            <p:xfrm>
              <a:off x="0" y="0"/>
              <a:ext cx="8460421" cy="649258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331994431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158983323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21058064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981907334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85218997"/>
                        </a:ext>
                      </a:extLst>
                    </a:gridCol>
                  </a:tblGrid>
                  <a:tr h="370840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Pre-train Fine-tune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contrastive loss ablation study 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on single source domain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93416946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Loss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3216606"/>
                      </a:ext>
                    </a:extLst>
                  </a:tr>
                  <a:tr h="368383">
                    <a:tc row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xMuda class set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background)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fintune</a:t>
                          </a:r>
                          <a:r>
                            <a:rPr lang="en-US" altLang="zh-CN" sz="1400" b="0">
                              <a:cs typeface="Calibri" panose="020F050202020403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𝑠𝑒𝑔</m:t>
                                  </m:r>
                                </m:sub>
                              </m:sSub>
                            </m:oMath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67.47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58.47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8980681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usa_fintune_v0_w0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fintune</a:t>
                          </a:r>
                          <a:r>
                            <a:rPr lang="en-US" altLang="zh-CN" sz="1400" b="0">
                              <a:cs typeface="Calibri" panose="020F050202020403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𝑠𝑒𝑔</m:t>
                                  </m:r>
                                </m:sub>
                              </m:sSub>
                            </m:oMath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69.11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58.94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5539050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24.53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19.79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75097467"/>
                      </a:ext>
                    </a:extLst>
                  </a:tr>
                  <a:tr h="44053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68.01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63.74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29429579"/>
                      </a:ext>
                    </a:extLst>
                  </a:tr>
                  <a:tr h="0">
                    <a:tc rowSpan="9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+0.01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𝑠𝑟𝑐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_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𝑐𝑜𝑛𝑡𝑟𝑎</m:t>
                                    </m:r>
                                  </m:sub>
                                </m:s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𝑡𝑔𝑡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_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𝑐𝑜𝑛𝑡𝑟𝑎</m:t>
                                    </m:r>
                                  </m:sub>
                                </m:s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>
                                    <a:latin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00389812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011816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44.88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31.48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6642236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45.53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31.62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71783190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usa_finetune_v0_w2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(32 ep)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45.20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30.65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7845229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44.57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30.85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1993493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11.50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9.78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45515436"/>
                      </a:ext>
                    </a:extLst>
                  </a:tr>
                  <a:tr h="346008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8210028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410201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C8076117-68D1-4DD0-AFBE-B687EC688D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095811"/>
                  </p:ext>
                </p:extLst>
              </p:nvPr>
            </p:nvGraphicFramePr>
            <p:xfrm>
              <a:off x="0" y="0"/>
              <a:ext cx="8460421" cy="649258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331994431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158983323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21058064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981907334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85218997"/>
                        </a:ext>
                      </a:extLst>
                    </a:gridCol>
                  </a:tblGrid>
                  <a:tr h="370840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Pre-train Fine-tune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contrastive loss ablation study 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on single source domain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93416946"/>
                      </a:ext>
                    </a:extLst>
                  </a:tr>
                  <a:tr h="57912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Loss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3216606"/>
                      </a:ext>
                    </a:extLst>
                  </a:tr>
                  <a:tr h="457200">
                    <a:tc row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xMuda class set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background)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210667" r="-146945" b="-1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67.47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58.47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8980681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usa_fintune_v0_w0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381967" r="-146945" b="-12885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69.11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58.94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55390506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24.53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19.79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75097467"/>
                      </a:ext>
                    </a:extLst>
                  </a:tr>
                  <a:tr h="44053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68.01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63.74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29429579"/>
                      </a:ext>
                    </a:extLst>
                  </a:tr>
                  <a:tr h="773367">
                    <a:tc rowSpan="9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347244" r="-146945" b="-4031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00389812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011816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1021311" r="-146945" b="-6491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44.88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31.48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6642236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1121311" r="-146945" b="-5491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45.53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31.62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71783190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usa_finetune_v0_w2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(32 ep)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993333" r="-146945" b="-3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45.20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30.65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7845229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1344262" r="-146945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44.57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30.85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19934936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11.50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9.78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45515436"/>
                      </a:ext>
                    </a:extLst>
                  </a:tr>
                  <a:tr h="346008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8210028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4102015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88184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8D3B84FE-2C4D-4177-98F7-AC556819C3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1967066"/>
                  </p:ext>
                </p:extLst>
              </p:nvPr>
            </p:nvGraphicFramePr>
            <p:xfrm>
              <a:off x="376562" y="0"/>
              <a:ext cx="8460421" cy="2865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136647058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2226406464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38360507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477706143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1984789073"/>
                        </a:ext>
                      </a:extLst>
                    </a:gridCol>
                  </a:tblGrid>
                  <a:tr h="0"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contra_usa:</a:t>
                          </a:r>
                          <a:r>
                            <a:rPr lang="en-US" altLang="zh-CN" sz="1800" baseline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60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𝑠𝑒𝑔</m:t>
                                  </m:r>
                                </m:sub>
                              </m:s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+0.01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𝑠𝑟𝑐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𝑐𝑜𝑛𝑡𝑟𝑎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𝑡𝑔𝑡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𝑐𝑜𝑛𝑡𝑟𝑎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oMath>
                          </a14:m>
                          <a:endParaRPr lang="en-US" altLang="zh-CN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1121531"/>
                      </a:ext>
                    </a:extLst>
                  </a:tr>
                  <a:tr h="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030924"/>
                      </a:ext>
                    </a:extLst>
                  </a:tr>
                  <a:tr h="0">
                    <a:tc row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</a:p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(24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t=0.1; wd=1e-2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7732078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</a:p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(24 epochs)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79372184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53158017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32408805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64.97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45.19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652251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8D3B84FE-2C4D-4177-98F7-AC556819C3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1967066"/>
                  </p:ext>
                </p:extLst>
              </p:nvPr>
            </p:nvGraphicFramePr>
            <p:xfrm>
              <a:off x="376562" y="0"/>
              <a:ext cx="8460421" cy="2865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136647058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2226406464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38360507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477706143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1984789073"/>
                        </a:ext>
                      </a:extLst>
                    </a:gridCol>
                  </a:tblGrid>
                  <a:tr h="365760">
                    <a:tc gridSpan="5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" t="-11667" r="-144" b="-705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1121531"/>
                      </a:ext>
                    </a:extLst>
                  </a:tr>
                  <a:tr h="57912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030924"/>
                      </a:ext>
                    </a:extLst>
                  </a:tr>
                  <a:tr h="457200">
                    <a:tc row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</a:p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(24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t=0.1; wd=1e-2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7732078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</a:p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(24 epochs)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79372184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53158017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32408805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64.97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45.19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652251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30292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6BC8B8B-C9F4-45CD-80F0-95D263EBDE9B}"/>
              </a:ext>
            </a:extLst>
          </p:cNvPr>
          <p:cNvSpPr txBox="1"/>
          <p:nvPr/>
        </p:nvSpPr>
        <p:spPr>
          <a:xfrm>
            <a:off x="2282231" y="2026303"/>
            <a:ext cx="762753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Batch Input for 3D Network</a:t>
            </a:r>
          </a:p>
          <a:p>
            <a:pPr algn="ctr"/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SegFusionV4; Single2D3DV2</a:t>
            </a:r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AD2C866-2B97-481B-84A8-1BA867B63C77}"/>
              </a:ext>
            </a:extLst>
          </p:cNvPr>
          <p:cNvSpPr txBox="1"/>
          <p:nvPr/>
        </p:nvSpPr>
        <p:spPr>
          <a:xfrm>
            <a:off x="1052791" y="3569814"/>
            <a:ext cx="9792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weight_decay(1e-2, 1e-4) &amp; batch input(Single2D3D, Single2D3DV2) have a great effect on UNetSCN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3E62517-AB03-4F18-BDC1-4789E80E1C4B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601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3691</TotalTime>
  <Words>2271</Words>
  <Application>Microsoft Office PowerPoint</Application>
  <PresentationFormat>宽屏</PresentationFormat>
  <Paragraphs>384</Paragraphs>
  <Slides>46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3" baseType="lpstr">
      <vt:lpstr>等线</vt:lpstr>
      <vt:lpstr>等线 Light</vt:lpstr>
      <vt:lpstr>Arial</vt:lpstr>
      <vt:lpstr>Calibri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ASUS</cp:lastModifiedBy>
  <cp:revision>616</cp:revision>
  <dcterms:created xsi:type="dcterms:W3CDTF">2020-11-13T13:05:14Z</dcterms:created>
  <dcterms:modified xsi:type="dcterms:W3CDTF">2021-05-04T01:20:44Z</dcterms:modified>
</cp:coreProperties>
</file>